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7A7538-944C-4F1C-96DC-389D3486603D}">
  <a:tblStyle styleId="{0F7A7538-944C-4F1C-96DC-389D348660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0" d="100"/>
          <a:sy n="160" d="100"/>
        </p:scale>
        <p:origin x="52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6160e46e0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6160e46e0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71626cbd2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71626cbd2c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6160e46e0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6160e46e0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732441b9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732441b9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007e74fb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7007e74fb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160e46e0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160e46e0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1626cbd2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71626cbd2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6160e46e0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6160e46e0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71626cbd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71626cbd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71626cbd2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71626cbd2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6160e46e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6160e46e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4F81BD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6160e46e0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6160e46e0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d1bbc72f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d1bbc72fd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71626cbd2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71626cbd2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6160e46e0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6160e46e0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7007e74fb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7007e74fb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.com/pytho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nkscape.or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lotly.com/pytho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0375/0000-000D-1CFF-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goat.ne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ephi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20850"/>
            <a:ext cx="8520600" cy="15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280"/>
              <a:t>Visualising translation flows in Ibero-American literary magazines</a:t>
            </a:r>
            <a:endParaRPr sz="428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56900" y="2388775"/>
            <a:ext cx="8830200" cy="15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600"/>
              </a:spcBef>
              <a:spcAft>
                <a:spcPts val="600"/>
              </a:spcAft>
              <a:buNone/>
            </a:pPr>
            <a:r>
              <a:rPr lang="en" sz="2000" u="sng" dirty="0">
                <a:solidFill>
                  <a:schemeClr val="dk1"/>
                </a:solidFill>
              </a:rPr>
              <a:t>Ventsislav Ikoff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" sz="2000" baseline="30000" dirty="0">
                <a:solidFill>
                  <a:schemeClr val="dk1"/>
                </a:solidFill>
              </a:rPr>
              <a:t>1</a:t>
            </a:r>
            <a:r>
              <a:rPr lang="en" sz="2000" dirty="0">
                <a:solidFill>
                  <a:schemeClr val="dk1"/>
                </a:solidFill>
              </a:rPr>
              <a:t>, Alessio Cardillo </a:t>
            </a:r>
            <a:r>
              <a:rPr lang="en" sz="2000" baseline="30000" dirty="0">
                <a:solidFill>
                  <a:schemeClr val="dk1"/>
                </a:solidFill>
              </a:rPr>
              <a:t>1</a:t>
            </a:r>
            <a:r>
              <a:rPr lang="en" sz="2000" dirty="0">
                <a:solidFill>
                  <a:schemeClr val="dk1"/>
                </a:solidFill>
              </a:rPr>
              <a:t>, Laura Fólica </a:t>
            </a:r>
            <a:r>
              <a:rPr lang="en" sz="2000" baseline="30000" dirty="0">
                <a:solidFill>
                  <a:schemeClr val="dk1"/>
                </a:solidFill>
              </a:rPr>
              <a:t>1</a:t>
            </a:r>
            <a:r>
              <a:rPr lang="en" sz="2000" dirty="0">
                <a:solidFill>
                  <a:schemeClr val="dk1"/>
                </a:solidFill>
              </a:rPr>
              <a:t>, and Diana Roig Sanz </a:t>
            </a:r>
            <a:r>
              <a:rPr lang="en" sz="2000" baseline="30000" dirty="0">
                <a:solidFill>
                  <a:schemeClr val="dk1"/>
                </a:solidFill>
              </a:rPr>
              <a:t>2,1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aseline="30000" dirty="0">
                <a:solidFill>
                  <a:schemeClr val="dk1"/>
                </a:solidFill>
              </a:rPr>
              <a:t>1</a:t>
            </a:r>
            <a:r>
              <a:rPr lang="en" sz="1200" dirty="0">
                <a:solidFill>
                  <a:schemeClr val="dk1"/>
                </a:solidFill>
              </a:rPr>
              <a:t> Internet Interdisciplinary Institute (IN3) – Universitat Oberta de Catalunya – Barcelona, Spain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aseline="30000" dirty="0">
                <a:solidFill>
                  <a:schemeClr val="dk1"/>
                </a:solidFill>
              </a:rPr>
              <a:t>2</a:t>
            </a:r>
            <a:r>
              <a:rPr lang="en" sz="1200" dirty="0">
                <a:solidFill>
                  <a:schemeClr val="dk1"/>
                </a:solidFill>
              </a:rPr>
              <a:t> Catalan Institution for Research and Advanced Studies (ICREA) – Barcelona, Spain</a:t>
            </a:r>
            <a:endParaRPr sz="1200" dirty="0"/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4098993"/>
            <a:ext cx="85206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Workshop on Information Visualization in the (Digital) Humanities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</a:rPr>
              <a:t>28/10/2022 – University of Graz, Graz (Austria)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157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geographical network visualization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525" y="936650"/>
            <a:ext cx="7535601" cy="40989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flows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leverage the intrinsic structure of our data (in particular the presence of different types of actors) to display </a:t>
            </a:r>
            <a:r>
              <a:rPr lang="en" b="1"/>
              <a:t>translation’s flows</a:t>
            </a:r>
            <a:r>
              <a:rPr lang="en"/>
              <a:t> between countries and languages and languages and magazines.</a:t>
            </a:r>
            <a:endParaRPr/>
          </a:p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way is to build a so-called </a:t>
            </a:r>
            <a:r>
              <a:rPr lang="en" b="1"/>
              <a:t>tri-parite</a:t>
            </a:r>
            <a:r>
              <a:rPr lang="en"/>
              <a:t> (or N-partite) </a:t>
            </a:r>
            <a:r>
              <a:rPr lang="en" b="1"/>
              <a:t>network</a:t>
            </a:r>
            <a:r>
              <a:rPr lang="en"/>
              <a:t> where interactions occur only between distinct types of nodes.</a:t>
            </a:r>
            <a:endParaRPr/>
          </a:p>
          <a:p>
            <a:pPr marL="457200" lvl="0" indent="-342900" algn="just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Sankey diagrams</a:t>
            </a:r>
            <a:r>
              <a:rPr lang="en"/>
              <a:t> are a native way to encapsulate the information into an N-partite network. </a:t>
            </a:r>
            <a:r>
              <a:rPr lang="en">
                <a:solidFill>
                  <a:srgbClr val="595959"/>
                </a:solidFill>
              </a:rPr>
              <a:t>They highlight natively the most important flows between distinct groups of categories.</a:t>
            </a:r>
            <a:endParaRPr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59200"/>
            <a:ext cx="85206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Sankey diagram</a:t>
            </a: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221800" y="4623300"/>
            <a:ext cx="32493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https://plotly.com/python/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200" y="611475"/>
            <a:ext cx="7544774" cy="41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311700" y="139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perspectives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051" y="711988"/>
            <a:ext cx="2334725" cy="23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400" y="2513350"/>
            <a:ext cx="4292198" cy="23347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00" y="3016725"/>
            <a:ext cx="3004325" cy="16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Composite</a:t>
            </a: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000" y="715600"/>
            <a:ext cx="7720776" cy="42901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home messages</a:t>
            </a:r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1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Brief recap of the research question → main 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research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Perspective (</a:t>
            </a:r>
            <a:r>
              <a:rPr lang="en" b="1"/>
              <a:t>same data</a:t>
            </a:r>
            <a:r>
              <a:rPr lang="en"/>
              <a:t> → </a:t>
            </a:r>
            <a:r>
              <a:rPr lang="en" b="1"/>
              <a:t>different perspective</a:t>
            </a:r>
            <a:r>
              <a:rPr lang="en"/>
              <a:t>)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825" y="1346500"/>
            <a:ext cx="4247751" cy="318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7293952" y="3488975"/>
            <a:ext cx="1846700" cy="5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dirty="0">
                <a:solidFill>
                  <a:schemeClr val="dk1"/>
                </a:solidFill>
              </a:rPr>
              <a:t>Social Networks of the Past.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</a:rPr>
              <a:t>Mapping Hispanic and Lusophone Literary Modernity, 1898-1959</a:t>
            </a:r>
            <a:endParaRPr sz="1600" dirty="0"/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4236150" y="2402550"/>
            <a:ext cx="1251600" cy="2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Diana Roig Sanz</a:t>
            </a:r>
            <a:endParaRPr sz="1100"/>
          </a:p>
        </p:txBody>
      </p:sp>
      <p:pic>
        <p:nvPicPr>
          <p:cNvPr id="166" name="Google Shape;166;p28"/>
          <p:cNvPicPr preferRelativeResize="0"/>
          <p:nvPr/>
        </p:nvPicPr>
        <p:blipFill rotWithShape="1">
          <a:blip r:embed="rId3">
            <a:alphaModFix/>
          </a:blip>
          <a:srcRect l="48268" t="6234" r="13076" b="57240"/>
          <a:stretch/>
        </p:blipFill>
        <p:spPr>
          <a:xfrm>
            <a:off x="4366460" y="2831668"/>
            <a:ext cx="1025478" cy="10746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8"/>
          <p:cNvCxnSpPr/>
          <p:nvPr/>
        </p:nvCxnSpPr>
        <p:spPr>
          <a:xfrm flipH="1">
            <a:off x="7100975" y="-11700"/>
            <a:ext cx="20700" cy="5166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8" name="Google Shape;168;p28"/>
          <p:cNvPicPr preferRelativeResize="0"/>
          <p:nvPr/>
        </p:nvPicPr>
        <p:blipFill rotWithShape="1">
          <a:blip r:embed="rId4">
            <a:alphaModFix/>
          </a:blip>
          <a:srcRect l="13616" r="12418"/>
          <a:stretch/>
        </p:blipFill>
        <p:spPr>
          <a:xfrm flipH="1">
            <a:off x="5749085" y="2793980"/>
            <a:ext cx="1025479" cy="1112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 rotWithShape="1">
          <a:blip r:embed="rId5">
            <a:alphaModFix/>
          </a:blip>
          <a:srcRect l="19443" r="25599"/>
          <a:stretch/>
        </p:blipFill>
        <p:spPr>
          <a:xfrm>
            <a:off x="5720231" y="1080137"/>
            <a:ext cx="1025480" cy="132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6">
            <a:alphaModFix/>
          </a:blip>
          <a:srcRect b="4589"/>
          <a:stretch/>
        </p:blipFill>
        <p:spPr>
          <a:xfrm>
            <a:off x="4349210" y="1080137"/>
            <a:ext cx="1025480" cy="132242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>
            <a:spLocks noGrp="1"/>
          </p:cNvSpPr>
          <p:nvPr>
            <p:ph type="body" idx="1"/>
          </p:nvPr>
        </p:nvSpPr>
        <p:spPr>
          <a:xfrm>
            <a:off x="4346850" y="3887463"/>
            <a:ext cx="1251600" cy="2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Alessio Cardillo</a:t>
            </a:r>
            <a:endParaRPr sz="1100"/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5698971" y="2402561"/>
            <a:ext cx="1068000" cy="2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Laura Fólica</a:t>
            </a:r>
            <a:endParaRPr sz="1100"/>
          </a:p>
        </p:txBody>
      </p:sp>
      <p:sp>
        <p:nvSpPr>
          <p:cNvPr id="173" name="Google Shape;173;p28"/>
          <p:cNvSpPr txBox="1">
            <a:spLocks noGrp="1"/>
          </p:cNvSpPr>
          <p:nvPr>
            <p:ph type="body" idx="1"/>
          </p:nvPr>
        </p:nvSpPr>
        <p:spPr>
          <a:xfrm>
            <a:off x="5691375" y="3906313"/>
            <a:ext cx="1140900" cy="2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Ventsislav Ikoff</a:t>
            </a:r>
            <a:endParaRPr sz="1100"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6775" y="241153"/>
            <a:ext cx="1983877" cy="1239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1450" y="3996141"/>
            <a:ext cx="1666801" cy="69098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311600" y="319150"/>
            <a:ext cx="642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Acknowledgment</a:t>
            </a:r>
            <a:endParaRPr/>
          </a:p>
        </p:txBody>
      </p:sp>
      <p:sp>
        <p:nvSpPr>
          <p:cNvPr id="177" name="Google Shape;177;p28"/>
          <p:cNvSpPr txBox="1"/>
          <p:nvPr/>
        </p:nvSpPr>
        <p:spPr>
          <a:xfrm>
            <a:off x="356225" y="2088975"/>
            <a:ext cx="3668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Further questions, ideas and comments?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  vikoff@uoc.edu</a:t>
            </a:r>
            <a:endParaRPr sz="1800" dirty="0"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15312" y="1812342"/>
            <a:ext cx="1666801" cy="11804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193A2-1789-AA1B-7BF4-E231B51B61E4}"/>
              </a:ext>
            </a:extLst>
          </p:cNvPr>
          <p:cNvSpPr txBox="1"/>
          <p:nvPr/>
        </p:nvSpPr>
        <p:spPr>
          <a:xfrm>
            <a:off x="7278750" y="4695734"/>
            <a:ext cx="1861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+mn-lt"/>
              </a:rPr>
              <a:t>This project is funded by the European Research Council (ERC) under the European Union’s Horizon 2020 research and innovation </a:t>
            </a:r>
            <a:r>
              <a:rPr lang="en-US" sz="600" dirty="0" err="1">
                <a:latin typeface="+mn-lt"/>
              </a:rPr>
              <a:t>programme</a:t>
            </a:r>
            <a:r>
              <a:rPr lang="en-US" sz="600" dirty="0">
                <a:latin typeface="+mn-lt"/>
              </a:rPr>
              <a:t> (Grant Agreement: 803860).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311700" y="157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body" idx="1"/>
          </p:nvPr>
        </p:nvSpPr>
        <p:spPr>
          <a:xfrm>
            <a:off x="311700" y="863250"/>
            <a:ext cx="8520600" cy="41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Bastian M., Heymann S., and Jacomy M. (2009): </a:t>
            </a:r>
            <a:r>
              <a:rPr lang="en" sz="1300" i="1">
                <a:solidFill>
                  <a:schemeClr val="dk1"/>
                </a:solidFill>
              </a:rPr>
              <a:t>Gephi: an open source software for exploring and manipulating networks</a:t>
            </a:r>
            <a:r>
              <a:rPr lang="en" sz="1300">
                <a:solidFill>
                  <a:schemeClr val="dk1"/>
                </a:solidFill>
              </a:rPr>
              <a:t>. International AAAI Conference on Weblogs and Social Media.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Inkscape Developers. (2021): </a:t>
            </a:r>
            <a:r>
              <a:rPr lang="en" sz="1300" i="1">
                <a:solidFill>
                  <a:schemeClr val="dk1"/>
                </a:solidFill>
              </a:rPr>
              <a:t>Inkscape </a:t>
            </a:r>
            <a:r>
              <a:rPr lang="en" sz="1300">
                <a:solidFill>
                  <a:schemeClr val="dk1"/>
                </a:solidFill>
              </a:rPr>
              <a:t>1.1.2. Available at: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https://inkscape.org</a:t>
            </a:r>
            <a:r>
              <a:rPr lang="en" sz="1300">
                <a:solidFill>
                  <a:schemeClr val="dk1"/>
                </a:solidFill>
              </a:rPr>
              <a:t>.</a:t>
            </a:r>
            <a:endParaRPr sz="1300" u="sng">
              <a:solidFill>
                <a:srgbClr val="1155CC"/>
              </a:solidFill>
            </a:endParaRPr>
          </a:p>
          <a:p>
            <a:pPr marL="457200" lvl="0" indent="-3111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Javed, W. and Elmqvist, N. (2012): “Exploring the Design Space of Composite Visualization”, </a:t>
            </a:r>
            <a:r>
              <a:rPr lang="en" sz="1300" i="1">
                <a:solidFill>
                  <a:schemeClr val="dk1"/>
                </a:solidFill>
              </a:rPr>
              <a:t>Proceedings of IEEE Pacific Visualization Symposium</a:t>
            </a:r>
            <a:r>
              <a:rPr lang="en" sz="1300">
                <a:solidFill>
                  <a:schemeClr val="dk1"/>
                </a:solidFill>
              </a:rPr>
              <a:t>, pp. 1–8. doi:10.1109/pacificvis.2012.6183556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Latora, V., Nicosia, V., and Russo, G. (2017): </a:t>
            </a:r>
            <a:r>
              <a:rPr lang="en" sz="1300" i="1">
                <a:solidFill>
                  <a:schemeClr val="dk1"/>
                </a:solidFill>
              </a:rPr>
              <a:t>Complex Networks</a:t>
            </a:r>
            <a:r>
              <a:rPr lang="en" sz="1300">
                <a:solidFill>
                  <a:schemeClr val="dk1"/>
                </a:solidFill>
              </a:rPr>
              <a:t>. Cambridge, UK: Cambridge University Press.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i="1">
                <a:solidFill>
                  <a:schemeClr val="dk1"/>
                </a:solidFill>
              </a:rPr>
              <a:t>Plotly open source graphic library for Python</a:t>
            </a:r>
            <a:r>
              <a:rPr lang="en" sz="1300">
                <a:solidFill>
                  <a:schemeClr val="dk1"/>
                </a:solidFill>
              </a:rPr>
              <a:t>. Available at: </a:t>
            </a:r>
            <a:r>
              <a:rPr lang="en" sz="13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https://plotly.com/python/</a:t>
            </a:r>
            <a:endParaRPr sz="13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300">
                <a:solidFill>
                  <a:schemeClr val="dk1"/>
                </a:solidFill>
              </a:rPr>
              <a:t>Roig-Sanz, D., and Fólica, L. (2021):  "Cartografía de la modernidad hispánica: las revistas literarias como redes. Un modelo para un análisis a gran escala", </a:t>
            </a:r>
            <a:r>
              <a:rPr lang="en" sz="1300" i="1">
                <a:solidFill>
                  <a:schemeClr val="dk1"/>
                </a:solidFill>
              </a:rPr>
              <a:t>Del ductus al XML: recorridos por las edades del libro </a:t>
            </a:r>
            <a:r>
              <a:rPr lang="en" sz="1300">
                <a:solidFill>
                  <a:schemeClr val="dk1"/>
                </a:solidFill>
              </a:rPr>
              <a:t>(dir. Marina Garone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300">
                <a:solidFill>
                  <a:schemeClr val="dk1"/>
                </a:solidFill>
              </a:rPr>
              <a:t>Isabel Galina Russell, Laurette Godinas y Marina Garone Gravier), Prensas de la Universidad Autónoma de México, 557-581.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2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Wilke, Claus O. (2019): </a:t>
            </a:r>
            <a:r>
              <a:rPr lang="en" sz="1300" i="1">
                <a:solidFill>
                  <a:schemeClr val="dk1"/>
                </a:solidFill>
              </a:rPr>
              <a:t>Fundamentals of Data Visualization: A Primer on Making Informative and Compelling Figures</a:t>
            </a:r>
            <a:r>
              <a:rPr lang="en" sz="1300">
                <a:solidFill>
                  <a:schemeClr val="dk1"/>
                </a:solidFill>
              </a:rPr>
              <a:t>. Sebastopol, CA: O'Reilly Media.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89925"/>
            <a:ext cx="8520600" cy="5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n" sz="3452"/>
              <a:t>Visualising translation flows in Ibero-American literary magazines</a:t>
            </a:r>
            <a:endParaRPr sz="212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546650"/>
            <a:ext cx="8520600" cy="3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OUTLINE</a:t>
            </a:r>
            <a:endParaRPr sz="2500"/>
          </a:p>
          <a:p>
            <a:pPr marL="457200" lvl="0" indent="-36353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Motivation</a:t>
            </a:r>
            <a:endParaRPr sz="2500"/>
          </a:p>
          <a:p>
            <a:pPr marL="457200" lvl="0" indent="-3635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Data</a:t>
            </a:r>
            <a:endParaRPr sz="2500"/>
          </a:p>
          <a:p>
            <a:pPr marL="457200" lvl="0" indent="-3635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Visualization</a:t>
            </a:r>
            <a:endParaRPr sz="2500"/>
          </a:p>
          <a:p>
            <a:pPr marL="914400" lvl="1" indent="-34194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00"/>
              <a:t>Network based visualizations</a:t>
            </a:r>
            <a:endParaRPr sz="2100"/>
          </a:p>
          <a:p>
            <a:pPr marL="914400" lvl="1" indent="-34194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00"/>
              <a:t>Geographical networks visualization</a:t>
            </a:r>
            <a:endParaRPr sz="2100"/>
          </a:p>
          <a:p>
            <a:pPr marL="914400" lvl="1" indent="-341947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100"/>
              <a:t>Flows (Sankey)</a:t>
            </a:r>
            <a:endParaRPr sz="2100"/>
          </a:p>
          <a:p>
            <a:pPr marL="457200" lvl="0" indent="-3635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Discussion</a:t>
            </a:r>
            <a:endParaRPr sz="2500"/>
          </a:p>
          <a:p>
            <a:pPr marL="457200" lvl="0" indent="-3635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Take home messages</a:t>
            </a:r>
            <a:endParaRPr sz="2500"/>
          </a:p>
          <a:p>
            <a:pPr marL="457200" lvl="0" indent="-36353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References</a:t>
            </a:r>
            <a:endParaRPr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436000" y="384250"/>
            <a:ext cx="83268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</a:rPr>
              <a:t>Rainer Maria Rilke. </a:t>
            </a:r>
            <a:r>
              <a:rPr lang="en" sz="2600" i="1">
                <a:solidFill>
                  <a:schemeClr val="dk1"/>
                </a:solidFill>
              </a:rPr>
              <a:t>Geschichten vom lieben Gott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/>
          </a:p>
        </p:txBody>
      </p:sp>
      <p:sp>
        <p:nvSpPr>
          <p:cNvPr id="68" name="Google Shape;68;p15"/>
          <p:cNvSpPr txBox="1"/>
          <p:nvPr/>
        </p:nvSpPr>
        <p:spPr>
          <a:xfrm>
            <a:off x="408600" y="1648200"/>
            <a:ext cx="832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75" y="1207350"/>
            <a:ext cx="1773720" cy="2728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5382" y="1207350"/>
            <a:ext cx="1778879" cy="27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408588" y="4057125"/>
            <a:ext cx="1924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Leipzig 1904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Insel-Verlag</a:t>
            </a:r>
            <a:endParaRPr sz="1300"/>
          </a:p>
        </p:txBody>
      </p:sp>
      <p:sp>
        <p:nvSpPr>
          <p:cNvPr id="72" name="Google Shape;72;p15"/>
          <p:cNvSpPr txBox="1"/>
          <p:nvPr/>
        </p:nvSpPr>
        <p:spPr>
          <a:xfrm>
            <a:off x="2585388" y="4057125"/>
            <a:ext cx="1924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Santiago de Chile 1935</a:t>
            </a:r>
            <a:br>
              <a:rPr lang="en" sz="1300"/>
            </a:br>
            <a:r>
              <a:rPr lang="en" sz="1300">
                <a:solidFill>
                  <a:schemeClr val="dk1"/>
                </a:solidFill>
              </a:rPr>
              <a:t>Ercilla</a:t>
            </a:r>
            <a:endParaRPr sz="13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3800" y="1271438"/>
            <a:ext cx="1778876" cy="260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4600" y="1207362"/>
            <a:ext cx="1778875" cy="267226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4784588" y="4028875"/>
            <a:ext cx="1924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Barcelona 1941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Ayma</a:t>
            </a:r>
            <a:endParaRPr sz="1300"/>
          </a:p>
        </p:txBody>
      </p:sp>
      <p:sp>
        <p:nvSpPr>
          <p:cNvPr id="76" name="Google Shape;76;p15"/>
          <p:cNvSpPr txBox="1"/>
          <p:nvPr/>
        </p:nvSpPr>
        <p:spPr>
          <a:xfrm>
            <a:off x="6983800" y="4057125"/>
            <a:ext cx="1779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Barcelona 1948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José Janés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25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research questions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415575"/>
            <a:ext cx="8623500" cy="31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8000" dirty="0"/>
              <a:t>How did literary modernity circulate in Ibero-America during the first half of the 20th century?</a:t>
            </a:r>
            <a:endParaRPr sz="8000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0" dirty="0"/>
              <a:t>What translated literature has circulated in magazines at the beginning of the 20th century in Ibero-America?</a:t>
            </a:r>
            <a:endParaRPr sz="8000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 dirty="0"/>
          </a:p>
          <a:p>
            <a:pPr lvl="0" indent="-360363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+mj-lt"/>
              <a:buAutoNum type="arabicPeriod" startAt="2"/>
            </a:pPr>
            <a:r>
              <a:rPr lang="en" sz="8000" dirty="0"/>
              <a:t>How can we represent visually the translation flows from different literary traditions into Ibero-American literary fields?</a:t>
            </a:r>
            <a:endParaRPr sz="8000" dirty="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endParaRPr sz="2700" dirty="0"/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endParaRPr sz="2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Sources: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Hanno Ehrlicher, Research project "</a:t>
            </a:r>
            <a:r>
              <a:rPr lang="en" i="1" dirty="0"/>
              <a:t>Cultural Magazines from 'Modernismo' to Avant-Garde</a:t>
            </a:r>
            <a:r>
              <a:rPr lang="en" dirty="0"/>
              <a:t>", funded by the German Research Foundation (DFG), grant no. 327964298. &lt;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https://doi.org/10.20375/0000-000D-1CFF-6</a:t>
            </a:r>
            <a:r>
              <a:rPr lang="en" dirty="0"/>
              <a:t> &gt;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+mj-lt"/>
              <a:buAutoNum type="arabicPeriod" startAt="2"/>
            </a:pPr>
            <a:r>
              <a:rPr lang="en" dirty="0"/>
              <a:t>Diana Roig-Sanz, R+D project "</a:t>
            </a:r>
            <a:r>
              <a:rPr lang="en" i="1" dirty="0"/>
              <a:t>Mapping Hispanic Modernity. Cross-border Literary Networks and Cultural Mediators (1908-1939)</a:t>
            </a:r>
            <a:r>
              <a:rPr lang="en" dirty="0"/>
              <a:t>" (FFI2016-76055-P), funded by the Spanish Ministerio de Economía, Industria y Competitividad.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161850"/>
            <a:ext cx="8520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II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150" y="1185013"/>
            <a:ext cx="3595225" cy="3626775"/>
          </a:xfrm>
          <a:prstGeom prst="rect">
            <a:avLst/>
          </a:prstGeom>
          <a:noFill/>
          <a:ln>
            <a:noFill/>
          </a:ln>
          <a:effectLst>
            <a:outerShdw blurRad="200025" dist="95250" dir="2640000" algn="bl" rotWithShape="0">
              <a:srgbClr val="000000">
                <a:alpha val="88000"/>
              </a:srgbClr>
            </a:outerShdw>
          </a:effectLst>
        </p:spPr>
      </p:pic>
      <p:graphicFrame>
        <p:nvGraphicFramePr>
          <p:cNvPr id="95" name="Google Shape;95;p18"/>
          <p:cNvGraphicFramePr/>
          <p:nvPr/>
        </p:nvGraphicFramePr>
        <p:xfrm>
          <a:off x="383650" y="1185013"/>
          <a:ext cx="4343500" cy="3245910"/>
        </p:xfrm>
        <a:graphic>
          <a:graphicData uri="http://schemas.openxmlformats.org/drawingml/2006/table">
            <a:tbl>
              <a:tblPr>
                <a:noFill/>
                <a:tableStyleId>{0F7A7538-944C-4F1C-96DC-389D3486603D}</a:tableStyleId>
              </a:tblPr>
              <a:tblGrid>
                <a:gridCol w="198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/>
                        <a:t>Feature</a:t>
                      </a:r>
                      <a:endParaRPr sz="2100" b="1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/>
                        <a:t>Value</a:t>
                      </a:r>
                      <a:endParaRPr sz="2100" b="1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Time span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1907 – 1943</a:t>
                      </a:r>
                      <a:endParaRPr sz="1800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Nr. of magazines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</a:t>
                      </a:r>
                      <a:endParaRPr sz="1800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Nr. of articles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925</a:t>
                      </a:r>
                      <a:endParaRPr sz="1800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Nr. of authors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525</a:t>
                      </a:r>
                      <a:endParaRPr sz="1800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Nr. of countries*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39</a:t>
                      </a:r>
                      <a:endParaRPr sz="1800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Nr. of languages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27</a:t>
                      </a:r>
                      <a:endParaRPr sz="1800"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179850"/>
            <a:ext cx="8520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139050" y="961650"/>
            <a:ext cx="4168500" cy="1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00" u="sng"/>
              <a:t>Nodes</a:t>
            </a:r>
            <a:r>
              <a:rPr lang="en" sz="1400"/>
              <a:t>: authors, countries, languages, magazines</a:t>
            </a:r>
            <a:endParaRPr sz="1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400" u="sng"/>
              <a:t>Edges</a:t>
            </a:r>
            <a:r>
              <a:rPr lang="en" sz="1400"/>
              <a:t>: translations</a:t>
            </a:r>
            <a:endParaRPr sz="1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400"/>
              <a:t>Relations only between different types of nodes.</a:t>
            </a:r>
            <a:endParaRPr sz="14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endParaRPr sz="1255" b="1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001" y="1348625"/>
            <a:ext cx="4571525" cy="3294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467600" y="2266075"/>
            <a:ext cx="3614700" cy="2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455">
                <a:solidFill>
                  <a:schemeClr val="dk2"/>
                </a:solidFill>
              </a:rPr>
              <a:t>Bi-partite networks:</a:t>
            </a:r>
            <a:endParaRPr sz="1455">
              <a:solidFill>
                <a:schemeClr val="dk2"/>
              </a:solidFill>
            </a:endParaRPr>
          </a:p>
          <a:p>
            <a:pPr marL="457200" lvl="0" indent="-320992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55"/>
              <a:buChar char="●"/>
            </a:pPr>
            <a:r>
              <a:rPr lang="en" sz="1455">
                <a:solidFill>
                  <a:schemeClr val="dk2"/>
                </a:solidFill>
              </a:rPr>
              <a:t>author - magazine</a:t>
            </a:r>
            <a:endParaRPr sz="1455">
              <a:solidFill>
                <a:schemeClr val="dk2"/>
              </a:solidFill>
            </a:endParaRPr>
          </a:p>
          <a:p>
            <a:pPr marL="457200" lvl="0" indent="-32099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5"/>
              <a:buChar char="●"/>
            </a:pPr>
            <a:r>
              <a:rPr lang="en" sz="1455" b="1">
                <a:solidFill>
                  <a:schemeClr val="dk2"/>
                </a:solidFill>
              </a:rPr>
              <a:t>country - magazine</a:t>
            </a:r>
            <a:endParaRPr sz="1455" b="1">
              <a:solidFill>
                <a:schemeClr val="dk2"/>
              </a:solidFill>
            </a:endParaRPr>
          </a:p>
          <a:p>
            <a:pPr marL="457200" lvl="0" indent="-32099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5"/>
              <a:buChar char="●"/>
            </a:pPr>
            <a:r>
              <a:rPr lang="en" sz="1455">
                <a:solidFill>
                  <a:schemeClr val="dk2"/>
                </a:solidFill>
              </a:rPr>
              <a:t>language - magazine</a:t>
            </a:r>
            <a:endParaRPr sz="1455">
              <a:solidFill>
                <a:schemeClr val="dk2"/>
              </a:solidFill>
            </a:endParaRPr>
          </a:p>
          <a:p>
            <a:pPr marL="457200" lvl="0" indent="-32099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5"/>
              <a:buChar char="●"/>
            </a:pPr>
            <a:r>
              <a:rPr lang="en" sz="1455">
                <a:solidFill>
                  <a:schemeClr val="dk2"/>
                </a:solidFill>
              </a:rPr>
              <a:t>etc. </a:t>
            </a:r>
            <a:endParaRPr sz="1455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5">
                <a:solidFill>
                  <a:schemeClr val="dk2"/>
                </a:solidFill>
              </a:rPr>
              <a:t>Tri-partite networks:</a:t>
            </a:r>
            <a:endParaRPr sz="1455">
              <a:solidFill>
                <a:schemeClr val="dk2"/>
              </a:solidFill>
            </a:endParaRPr>
          </a:p>
          <a:p>
            <a:pPr marL="457200" lvl="0" indent="-320992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55"/>
              <a:buChar char="●"/>
            </a:pPr>
            <a:r>
              <a:rPr lang="en" sz="1455">
                <a:solidFill>
                  <a:schemeClr val="dk2"/>
                </a:solidFill>
              </a:rPr>
              <a:t>author - language - magazine</a:t>
            </a:r>
            <a:endParaRPr sz="1455">
              <a:solidFill>
                <a:schemeClr val="dk2"/>
              </a:solidFill>
            </a:endParaRPr>
          </a:p>
          <a:p>
            <a:pPr marL="457200" lvl="0" indent="-32099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5"/>
              <a:buChar char="●"/>
            </a:pPr>
            <a:r>
              <a:rPr lang="en" sz="1455" b="1">
                <a:solidFill>
                  <a:schemeClr val="dk2"/>
                </a:solidFill>
              </a:rPr>
              <a:t>country - language - magazine</a:t>
            </a:r>
            <a:endParaRPr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190100" y="153200"/>
            <a:ext cx="864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visualization with Nodegoat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190100" y="4570800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https://nodegoat.net/</a:t>
            </a:r>
            <a:endParaRPr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770CA491-2B02-7CFB-68E4-DD696F984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637" y="914399"/>
            <a:ext cx="7772563" cy="36564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194550"/>
            <a:ext cx="85206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network visualization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006550"/>
            <a:ext cx="3962400" cy="26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Literary translation as a network of: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48 nodes</a:t>
            </a: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39 countries of author’s nationality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9 journal location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180 weighted edges (pairs country-journal)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150" y="702375"/>
            <a:ext cx="4441124" cy="444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311700" y="4550950"/>
            <a:ext cx="241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https://gephi.org/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810</Words>
  <Application>Microsoft Office PowerPoint</Application>
  <PresentationFormat>On-screen Show (16:9)</PresentationFormat>
  <Paragraphs>104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Arial</vt:lpstr>
      <vt:lpstr>Simple Light</vt:lpstr>
      <vt:lpstr>Visualising translation flows in Ibero-American literary magazines</vt:lpstr>
      <vt:lpstr>Visualising translation flows in Ibero-American literary magazines</vt:lpstr>
      <vt:lpstr>PowerPoint Presentation</vt:lpstr>
      <vt:lpstr>Our research questions</vt:lpstr>
      <vt:lpstr>Data I</vt:lpstr>
      <vt:lpstr>Data II</vt:lpstr>
      <vt:lpstr>Networks</vt:lpstr>
      <vt:lpstr>Interactive visualization with Nodegoat</vt:lpstr>
      <vt:lpstr>Static network visualization</vt:lpstr>
      <vt:lpstr>Static geographical network visualization</vt:lpstr>
      <vt:lpstr>Visualizing flows</vt:lpstr>
      <vt:lpstr>Sankey diagram</vt:lpstr>
      <vt:lpstr>Different perspectives</vt:lpstr>
      <vt:lpstr>Composite</vt:lpstr>
      <vt:lpstr>Take home messages</vt:lpstr>
      <vt:lpstr>Acknowledgment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Visualising translation flows in Ibero-American literary magazines</dc:title>
  <cp:lastModifiedBy>Ventsislav Ikoff</cp:lastModifiedBy>
  <cp:revision>11</cp:revision>
  <dcterms:modified xsi:type="dcterms:W3CDTF">2022-11-09T10:16:19Z</dcterms:modified>
</cp:coreProperties>
</file>